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3D1A97D6-D830-45A1-A692-EDB0DE97C125}" type="datetimeFigureOut">
              <a:rPr lang="es-SV" smtClean="0"/>
              <a:pPr/>
              <a:t>22/01/2015</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43D37BBD-D596-4991-ADF7-9712A9E8D352}"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3D1A97D6-D830-45A1-A692-EDB0DE97C125}" type="datetimeFigureOut">
              <a:rPr lang="es-SV" smtClean="0"/>
              <a:pPr/>
              <a:t>22/01/2015</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43D37BBD-D596-4991-ADF7-9712A9E8D352}"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3D1A97D6-D830-45A1-A692-EDB0DE97C125}" type="datetimeFigureOut">
              <a:rPr lang="es-SV" smtClean="0"/>
              <a:pPr/>
              <a:t>22/01/2015</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43D37BBD-D596-4991-ADF7-9712A9E8D352}"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3D1A97D6-D830-45A1-A692-EDB0DE97C125}" type="datetimeFigureOut">
              <a:rPr lang="es-SV" smtClean="0"/>
              <a:pPr/>
              <a:t>22/01/2015</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43D37BBD-D596-4991-ADF7-9712A9E8D352}"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D1A97D6-D830-45A1-A692-EDB0DE97C125}" type="datetimeFigureOut">
              <a:rPr lang="es-SV" smtClean="0"/>
              <a:pPr/>
              <a:t>22/01/2015</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43D37BBD-D596-4991-ADF7-9712A9E8D352}"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3D1A97D6-D830-45A1-A692-EDB0DE97C125}" type="datetimeFigureOut">
              <a:rPr lang="es-SV" smtClean="0"/>
              <a:pPr/>
              <a:t>22/01/2015</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43D37BBD-D596-4991-ADF7-9712A9E8D352}"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3D1A97D6-D830-45A1-A692-EDB0DE97C125}" type="datetimeFigureOut">
              <a:rPr lang="es-SV" smtClean="0"/>
              <a:pPr/>
              <a:t>22/01/2015</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43D37BBD-D596-4991-ADF7-9712A9E8D352}"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3D1A97D6-D830-45A1-A692-EDB0DE97C125}" type="datetimeFigureOut">
              <a:rPr lang="es-SV" smtClean="0"/>
              <a:pPr/>
              <a:t>22/01/2015</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43D37BBD-D596-4991-ADF7-9712A9E8D352}"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D1A97D6-D830-45A1-A692-EDB0DE97C125}" type="datetimeFigureOut">
              <a:rPr lang="es-SV" smtClean="0"/>
              <a:pPr/>
              <a:t>22/01/2015</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43D37BBD-D596-4991-ADF7-9712A9E8D352}"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D1A97D6-D830-45A1-A692-EDB0DE97C125}" type="datetimeFigureOut">
              <a:rPr lang="es-SV" smtClean="0"/>
              <a:pPr/>
              <a:t>22/01/2015</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43D37BBD-D596-4991-ADF7-9712A9E8D352}"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D1A97D6-D830-45A1-A692-EDB0DE97C125}" type="datetimeFigureOut">
              <a:rPr lang="es-SV" smtClean="0"/>
              <a:pPr/>
              <a:t>22/01/2015</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43D37BBD-D596-4991-ADF7-9712A9E8D352}"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A97D6-D830-45A1-A692-EDB0DE97C125}" type="datetimeFigureOut">
              <a:rPr lang="es-SV" smtClean="0"/>
              <a:pPr/>
              <a:t>22/01/2015</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37BBD-D596-4991-ADF7-9712A9E8D352}" type="slidenum">
              <a:rPr lang="es-SV" smtClean="0"/>
              <a:pPr/>
              <a:t>‹Nº›</a:t>
            </a:fld>
            <a:endParaRPr lang="es-SV"/>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miguelearaujop@yahoo.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50000">
              <a:srgbClr val="9CB86E"/>
            </a:gs>
            <a:gs pos="100000">
              <a:srgbClr val="156B13"/>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SV" dirty="0" err="1" smtClean="0"/>
              <a:t>Pilot</a:t>
            </a:r>
            <a:r>
              <a:rPr lang="es-SV" dirty="0" smtClean="0"/>
              <a:t> Project “</a:t>
            </a:r>
            <a:r>
              <a:rPr lang="es-SV" dirty="0" err="1" smtClean="0"/>
              <a:t>Assesment</a:t>
            </a:r>
            <a:r>
              <a:rPr lang="es-SV" dirty="0" smtClean="0"/>
              <a:t> </a:t>
            </a:r>
            <a:r>
              <a:rPr lang="es-SV" dirty="0" err="1" smtClean="0"/>
              <a:t>on</a:t>
            </a:r>
            <a:r>
              <a:rPr lang="es-SV" dirty="0" smtClean="0"/>
              <a:t> ESM of </a:t>
            </a:r>
            <a:r>
              <a:rPr lang="es-SV" dirty="0" err="1" smtClean="0"/>
              <a:t>Hazardous</a:t>
            </a:r>
            <a:r>
              <a:rPr lang="es-SV" dirty="0" smtClean="0"/>
              <a:t> </a:t>
            </a:r>
            <a:r>
              <a:rPr lang="es-SV" dirty="0" err="1" smtClean="0"/>
              <a:t>Wastes</a:t>
            </a:r>
            <a:r>
              <a:rPr lang="es-SV" dirty="0" smtClean="0"/>
              <a:t> and </a:t>
            </a:r>
            <a:r>
              <a:rPr lang="es-SV" dirty="0" err="1" smtClean="0"/>
              <a:t>Other</a:t>
            </a:r>
            <a:r>
              <a:rPr lang="es-SV" dirty="0" smtClean="0"/>
              <a:t> </a:t>
            </a:r>
            <a:r>
              <a:rPr lang="es-SV" dirty="0" err="1" smtClean="0"/>
              <a:t>Wastes</a:t>
            </a:r>
            <a:endParaRPr lang="es-SV" dirty="0"/>
          </a:p>
        </p:txBody>
      </p:sp>
      <p:sp>
        <p:nvSpPr>
          <p:cNvPr id="3" name="2 Subtítulo"/>
          <p:cNvSpPr>
            <a:spLocks noGrp="1"/>
          </p:cNvSpPr>
          <p:nvPr>
            <p:ph type="subTitle" idx="1"/>
          </p:nvPr>
        </p:nvSpPr>
        <p:spPr/>
        <p:txBody>
          <a:bodyPr/>
          <a:lstStyle/>
          <a:p>
            <a:endParaRPr lang="es-SV"/>
          </a:p>
        </p:txBody>
      </p:sp>
      <p:pic>
        <p:nvPicPr>
          <p:cNvPr id="4" name="3 Imagen" descr="para presentación FondoDiapos limpia Portada.jpg"/>
          <p:cNvPicPr>
            <a:picLocks noChangeAspect="1"/>
          </p:cNvPicPr>
          <p:nvPr/>
        </p:nvPicPr>
        <p:blipFill>
          <a:blip r:embed="rId2" cstate="print"/>
          <a:stretch>
            <a:fillRect/>
          </a:stretch>
        </p:blipFill>
        <p:spPr>
          <a:xfrm>
            <a:off x="0" y="0"/>
            <a:ext cx="9144000" cy="6858000"/>
          </a:xfrm>
          <a:prstGeom prst="rect">
            <a:avLst/>
          </a:prstGeom>
        </p:spPr>
      </p:pic>
      <p:sp>
        <p:nvSpPr>
          <p:cNvPr id="5" name="4 CuadroTexto"/>
          <p:cNvSpPr txBox="1"/>
          <p:nvPr/>
        </p:nvSpPr>
        <p:spPr>
          <a:xfrm rot="21428938">
            <a:off x="467544" y="419180"/>
            <a:ext cx="8208912" cy="1569660"/>
          </a:xfrm>
          <a:prstGeom prst="rect">
            <a:avLst/>
          </a:prstGeom>
          <a:noFill/>
        </p:spPr>
        <p:txBody>
          <a:bodyPr wrap="square" rtlCol="0">
            <a:spAutoFit/>
          </a:bodyPr>
          <a:lstStyle/>
          <a:p>
            <a:pPr algn="ctr"/>
            <a:r>
              <a:rPr lang="es-SV" sz="3200" dirty="0" smtClean="0"/>
              <a:t>III  Meeting of </a:t>
            </a:r>
            <a:r>
              <a:rPr lang="es-SV" sz="3200" dirty="0" err="1" smtClean="0"/>
              <a:t>the</a:t>
            </a:r>
            <a:r>
              <a:rPr lang="es-SV" sz="3200" dirty="0" smtClean="0"/>
              <a:t> International </a:t>
            </a:r>
            <a:r>
              <a:rPr lang="es-SV" sz="3200" dirty="0" err="1" smtClean="0"/>
              <a:t>Expert</a:t>
            </a:r>
            <a:r>
              <a:rPr lang="es-SV" sz="3200" dirty="0" smtClean="0"/>
              <a:t> </a:t>
            </a:r>
            <a:r>
              <a:rPr lang="es-SV" sz="3200" dirty="0" err="1" smtClean="0"/>
              <a:t>Group</a:t>
            </a:r>
            <a:r>
              <a:rPr lang="es-SV" sz="3200" dirty="0" smtClean="0"/>
              <a:t> </a:t>
            </a:r>
            <a:r>
              <a:rPr lang="es-SV" sz="3200" dirty="0" err="1" smtClean="0"/>
              <a:t>on</a:t>
            </a:r>
            <a:r>
              <a:rPr lang="es-SV" sz="3200" dirty="0" smtClean="0"/>
              <a:t> ESM of </a:t>
            </a:r>
            <a:r>
              <a:rPr lang="es-SV" sz="3200" dirty="0" err="1" smtClean="0"/>
              <a:t>the</a:t>
            </a:r>
            <a:r>
              <a:rPr lang="es-SV" sz="3200" dirty="0" smtClean="0"/>
              <a:t> </a:t>
            </a:r>
            <a:r>
              <a:rPr lang="es-SV" sz="3200" dirty="0" err="1" smtClean="0"/>
              <a:t>Basel</a:t>
            </a:r>
            <a:r>
              <a:rPr lang="es-SV" sz="3200" dirty="0" smtClean="0"/>
              <a:t> </a:t>
            </a:r>
            <a:r>
              <a:rPr lang="es-SV" sz="3200" dirty="0" err="1" smtClean="0"/>
              <a:t>Convention</a:t>
            </a:r>
            <a:r>
              <a:rPr lang="es-SV" sz="3200" dirty="0" smtClean="0"/>
              <a:t>, </a:t>
            </a:r>
            <a:r>
              <a:rPr lang="es-SV" sz="3200" dirty="0" err="1" smtClean="0"/>
              <a:t>Konstanz</a:t>
            </a:r>
            <a:r>
              <a:rPr lang="es-SV" sz="3200" dirty="0" smtClean="0"/>
              <a:t>, </a:t>
            </a:r>
            <a:r>
              <a:rPr lang="es-SV" sz="3200" dirty="0" err="1" smtClean="0"/>
              <a:t>Germany</a:t>
            </a:r>
            <a:endParaRPr lang="es-SV" sz="3200" dirty="0"/>
          </a:p>
        </p:txBody>
      </p:sp>
      <p:sp>
        <p:nvSpPr>
          <p:cNvPr id="6" name="5 CuadroTexto"/>
          <p:cNvSpPr txBox="1"/>
          <p:nvPr/>
        </p:nvSpPr>
        <p:spPr>
          <a:xfrm>
            <a:off x="1187624" y="2564904"/>
            <a:ext cx="6984776" cy="2062103"/>
          </a:xfrm>
          <a:prstGeom prst="rect">
            <a:avLst/>
          </a:prstGeom>
          <a:noFill/>
        </p:spPr>
        <p:txBody>
          <a:bodyPr wrap="square" rtlCol="0">
            <a:spAutoFit/>
          </a:bodyPr>
          <a:lstStyle/>
          <a:p>
            <a:pPr algn="ctr"/>
            <a:r>
              <a:rPr lang="en-US" sz="3200" dirty="0"/>
              <a:t>Assessing the ESM status of hazardous wastes and other wastes, including waste electrical and electronic equipment, in Central America</a:t>
            </a:r>
            <a:endParaRPr lang="es-SV" sz="3200" dirty="0"/>
          </a:p>
        </p:txBody>
      </p:sp>
      <p:sp>
        <p:nvSpPr>
          <p:cNvPr id="8" name="7 Rectángulo"/>
          <p:cNvSpPr/>
          <p:nvPr/>
        </p:nvSpPr>
        <p:spPr>
          <a:xfrm>
            <a:off x="7092280" y="5373216"/>
            <a:ext cx="2051720" cy="148478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pic>
        <p:nvPicPr>
          <p:cNvPr id="7" name="6 Imagen" descr="Logo CRCB-CAM en inglés red.png"/>
          <p:cNvPicPr>
            <a:picLocks noChangeAspect="1"/>
          </p:cNvPicPr>
          <p:nvPr/>
        </p:nvPicPr>
        <p:blipFill>
          <a:blip r:embed="rId3" cstate="print"/>
          <a:stretch>
            <a:fillRect/>
          </a:stretch>
        </p:blipFill>
        <p:spPr>
          <a:xfrm>
            <a:off x="7020272" y="5389082"/>
            <a:ext cx="2273628" cy="1468917"/>
          </a:xfrm>
          <a:prstGeom prst="rect">
            <a:avLst/>
          </a:prstGeom>
        </p:spPr>
      </p:pic>
      <p:pic>
        <p:nvPicPr>
          <p:cNvPr id="9" name="8 Imagen" descr="Basel_Convention_Secretariat.jpg"/>
          <p:cNvPicPr>
            <a:picLocks noChangeAspect="1"/>
          </p:cNvPicPr>
          <p:nvPr/>
        </p:nvPicPr>
        <p:blipFill>
          <a:blip r:embed="rId4" cstate="print"/>
          <a:stretch>
            <a:fillRect/>
          </a:stretch>
        </p:blipFill>
        <p:spPr>
          <a:xfrm>
            <a:off x="-36512" y="5321829"/>
            <a:ext cx="2304256" cy="153617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893647"/>
          </a:xfrm>
          <a:prstGeom prst="rect">
            <a:avLst/>
          </a:prstGeom>
          <a:noFill/>
        </p:spPr>
        <p:txBody>
          <a:bodyPr wrap="square" rtlCol="0">
            <a:spAutoFit/>
          </a:bodyPr>
          <a:lstStyle/>
          <a:p>
            <a:pPr lvl="0"/>
            <a:r>
              <a:rPr lang="en-US" sz="2400" dirty="0" smtClean="0"/>
              <a:t>5) Organization </a:t>
            </a:r>
            <a:r>
              <a:rPr lang="en-US" sz="2400" dirty="0"/>
              <a:t>of a Regional Experience Exchange and Training Workshop in </a:t>
            </a:r>
            <a:r>
              <a:rPr lang="en-US" sz="2400" dirty="0" smtClean="0"/>
              <a:t>México.</a:t>
            </a:r>
          </a:p>
          <a:p>
            <a:pPr>
              <a:buFont typeface="Wingdings" pitchFamily="2" charset="2"/>
              <a:buChar char="ü"/>
            </a:pPr>
            <a:r>
              <a:rPr lang="en-US" sz="2400" dirty="0" smtClean="0"/>
              <a:t>BCRC-CAM </a:t>
            </a:r>
            <a:r>
              <a:rPr lang="en-US" sz="2400" dirty="0"/>
              <a:t>shared advance reports on: 1) the Assessment on ESM of Hazardous Wastes including WEEE in Central America; and 2) Protocols for ESM of </a:t>
            </a:r>
            <a:r>
              <a:rPr lang="en-US" sz="2400" dirty="0" smtClean="0"/>
              <a:t>CRT.</a:t>
            </a:r>
          </a:p>
          <a:p>
            <a:pPr>
              <a:buFont typeface="Wingdings" pitchFamily="2" charset="2"/>
              <a:buChar char="ü"/>
            </a:pPr>
            <a:r>
              <a:rPr lang="en-US" sz="2400" dirty="0" smtClean="0"/>
              <a:t> Key </a:t>
            </a:r>
            <a:r>
              <a:rPr lang="en-US" sz="2400" dirty="0"/>
              <a:t>ESM products relevant to this project were shared:</a:t>
            </a:r>
            <a:endParaRPr lang="es-SV" sz="2400" dirty="0"/>
          </a:p>
          <a:p>
            <a:pPr lvl="1">
              <a:buFont typeface="Wingdings" pitchFamily="2" charset="2"/>
              <a:buChar char="§"/>
            </a:pPr>
            <a:r>
              <a:rPr lang="en-US" sz="2400" dirty="0"/>
              <a:t>Central American and the Dominican Republic Regional Strategy on ESM of WEEE and ULAB, prepared by BCRC-CAM with funding from the US State Department, through the Organization of American </a:t>
            </a:r>
            <a:r>
              <a:rPr lang="en-US" sz="2400" dirty="0" smtClean="0"/>
              <a:t>States.</a:t>
            </a:r>
            <a:endParaRPr lang="es-SV" sz="2400" dirty="0" smtClean="0"/>
          </a:p>
          <a:p>
            <a:pPr lvl="1">
              <a:buFont typeface="Wingdings" pitchFamily="2" charset="2"/>
              <a:buChar char="§"/>
            </a:pPr>
            <a:r>
              <a:rPr lang="en-US" sz="2400" dirty="0" smtClean="0"/>
              <a:t>National </a:t>
            </a:r>
            <a:r>
              <a:rPr lang="en-US" sz="2400" dirty="0"/>
              <a:t>Strategy on ESM of Chemicals and Hazardous Wastes and Other Wastes for El Salvador, prepared under the Synergies project, financed by the European </a:t>
            </a:r>
            <a:r>
              <a:rPr lang="en-US" sz="2400" dirty="0" smtClean="0"/>
              <a:t>Union.</a:t>
            </a:r>
            <a:endParaRPr lang="es-SV"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708981"/>
          </a:xfrm>
          <a:prstGeom prst="rect">
            <a:avLst/>
          </a:prstGeom>
          <a:noFill/>
        </p:spPr>
        <p:txBody>
          <a:bodyPr wrap="square" rtlCol="0">
            <a:spAutoFit/>
          </a:bodyPr>
          <a:lstStyle/>
          <a:p>
            <a:pPr lvl="0"/>
            <a:r>
              <a:rPr lang="en-US" sz="2000" dirty="0" smtClean="0"/>
              <a:t>5) Organization </a:t>
            </a:r>
            <a:r>
              <a:rPr lang="en-US" sz="2000" dirty="0"/>
              <a:t>of a Regional Experience Exchange and Training Workshop in </a:t>
            </a:r>
            <a:r>
              <a:rPr lang="en-US" sz="2000" dirty="0" smtClean="0"/>
              <a:t>México.</a:t>
            </a:r>
          </a:p>
          <a:p>
            <a:pPr>
              <a:buFont typeface="Wingdings" pitchFamily="2" charset="2"/>
              <a:buChar char="ü"/>
            </a:pPr>
            <a:r>
              <a:rPr lang="en-US" sz="2000" dirty="0" smtClean="0"/>
              <a:t>BCRC-CAM </a:t>
            </a:r>
            <a:r>
              <a:rPr lang="en-US" sz="2000" dirty="0"/>
              <a:t>shared advance reports on: 1) the Assessment on ESM of Hazardous Wastes including WEEE in Central America; and 2) Protocols for ESM of </a:t>
            </a:r>
            <a:r>
              <a:rPr lang="en-US" sz="2000" dirty="0" smtClean="0"/>
              <a:t>CRT.</a:t>
            </a:r>
          </a:p>
          <a:p>
            <a:pPr>
              <a:buFont typeface="Wingdings" pitchFamily="2" charset="2"/>
              <a:buChar char="ü"/>
            </a:pPr>
            <a:r>
              <a:rPr lang="en-US" sz="2000" dirty="0" smtClean="0"/>
              <a:t> Key </a:t>
            </a:r>
            <a:r>
              <a:rPr lang="en-US" sz="2000" dirty="0"/>
              <a:t>ESM products relevant to this project were shared:</a:t>
            </a:r>
            <a:endParaRPr lang="es-SV" sz="2000" dirty="0"/>
          </a:p>
          <a:p>
            <a:pPr lvl="1">
              <a:buFont typeface="Wingdings" pitchFamily="2" charset="2"/>
              <a:buChar char="§"/>
            </a:pPr>
            <a:r>
              <a:rPr lang="en-US" sz="2000" dirty="0"/>
              <a:t>Central American and the Dominican Republic Regional Strategy on ESM of WEEE and ULAB, prepared by BCRC-CAM with funding from the US State Department, through the Organization of American </a:t>
            </a:r>
            <a:r>
              <a:rPr lang="en-US" sz="2000" dirty="0" smtClean="0"/>
              <a:t>States.</a:t>
            </a:r>
            <a:endParaRPr lang="es-SV" sz="2000" dirty="0" smtClean="0"/>
          </a:p>
          <a:p>
            <a:pPr lvl="1">
              <a:buFont typeface="Wingdings" pitchFamily="2" charset="2"/>
              <a:buChar char="§"/>
            </a:pPr>
            <a:r>
              <a:rPr lang="en-US" sz="2000" dirty="0" smtClean="0"/>
              <a:t>National </a:t>
            </a:r>
            <a:r>
              <a:rPr lang="en-US" sz="2000" dirty="0"/>
              <a:t>Strategy on ESM of Chemicals and Hazardous Wastes and Other Wastes for El Salvador, prepared under the Synergies project, financed by the European </a:t>
            </a:r>
            <a:r>
              <a:rPr lang="en-US" sz="2000" dirty="0" smtClean="0"/>
              <a:t>Union.</a:t>
            </a:r>
            <a:endParaRPr lang="es-SV" sz="2000" dirty="0" smtClean="0"/>
          </a:p>
          <a:p>
            <a:pPr lvl="1">
              <a:buFont typeface="Wingdings" pitchFamily="2" charset="2"/>
              <a:buChar char="§"/>
            </a:pPr>
            <a:r>
              <a:rPr lang="en-US" sz="2000" dirty="0" smtClean="0"/>
              <a:t>Elements </a:t>
            </a:r>
            <a:r>
              <a:rPr lang="en-US" sz="2000" dirty="0"/>
              <a:t>for a Central American Strategy on ESM of Chemicals and Hazardous Wastes and Other Wastes, formulated as part of the above mentioned Synergies </a:t>
            </a:r>
            <a:r>
              <a:rPr lang="en-US" sz="2000" dirty="0" smtClean="0"/>
              <a:t>Project.</a:t>
            </a:r>
            <a:endParaRPr lang="es-SV"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832092"/>
          </a:xfrm>
          <a:prstGeom prst="rect">
            <a:avLst/>
          </a:prstGeom>
          <a:noFill/>
        </p:spPr>
        <p:txBody>
          <a:bodyPr wrap="square" rtlCol="0">
            <a:spAutoFit/>
          </a:bodyPr>
          <a:lstStyle/>
          <a:p>
            <a:pPr lvl="0"/>
            <a:r>
              <a:rPr lang="en-US" sz="2400" dirty="0" smtClean="0"/>
              <a:t>5) Organization </a:t>
            </a:r>
            <a:r>
              <a:rPr lang="en-US" sz="2400" dirty="0"/>
              <a:t>of a Regional Experience Exchange and Training Workshop in </a:t>
            </a:r>
            <a:r>
              <a:rPr lang="en-US" sz="2400" dirty="0" smtClean="0"/>
              <a:t>México.</a:t>
            </a:r>
          </a:p>
          <a:p>
            <a:pPr>
              <a:buFont typeface="Wingdings" pitchFamily="2" charset="2"/>
              <a:buChar char="ü"/>
            </a:pPr>
            <a:r>
              <a:rPr lang="en-US" sz="2400" dirty="0" smtClean="0"/>
              <a:t>Key </a:t>
            </a:r>
            <a:r>
              <a:rPr lang="en-US" sz="2400" dirty="0"/>
              <a:t>ESM products relevant to this project were shared:</a:t>
            </a:r>
            <a:endParaRPr lang="es-SV" sz="2400" dirty="0"/>
          </a:p>
          <a:p>
            <a:pPr lvl="1">
              <a:buFont typeface="Wingdings" pitchFamily="2" charset="2"/>
              <a:buChar char="§"/>
            </a:pPr>
            <a:r>
              <a:rPr lang="en-US" sz="2400" dirty="0" smtClean="0"/>
              <a:t>Advances </a:t>
            </a:r>
            <a:r>
              <a:rPr lang="en-US" sz="2400" dirty="0"/>
              <a:t>in Mexican legislation and policies on ESM of chemicals and hazardous wastes, including </a:t>
            </a:r>
            <a:r>
              <a:rPr lang="en-US" sz="2400" dirty="0" smtClean="0"/>
              <a:t>WEEE.</a:t>
            </a:r>
            <a:endParaRPr lang="es-SV" sz="2400" dirty="0" smtClean="0"/>
          </a:p>
          <a:p>
            <a:pPr lvl="1">
              <a:buFont typeface="Wingdings" pitchFamily="2" charset="2"/>
              <a:buChar char="§"/>
            </a:pPr>
            <a:r>
              <a:rPr lang="en-US" sz="2400" dirty="0" smtClean="0"/>
              <a:t>The </a:t>
            </a:r>
            <a:r>
              <a:rPr lang="en-US" sz="2400" dirty="0"/>
              <a:t>Chemicals and Hazardous wastes component included in GEF6.</a:t>
            </a:r>
            <a:endParaRPr lang="es-SV" sz="2400" dirty="0"/>
          </a:p>
          <a:p>
            <a:pPr lvl="0">
              <a:buFont typeface="Wingdings" pitchFamily="2" charset="2"/>
              <a:buChar char="ü"/>
            </a:pPr>
            <a:r>
              <a:rPr lang="en-US" sz="2400" dirty="0"/>
              <a:t>Advances on ESM of ULAB in </a:t>
            </a:r>
            <a:r>
              <a:rPr lang="en-US" sz="2400" dirty="0" err="1"/>
              <a:t>Acumuladores</a:t>
            </a:r>
            <a:r>
              <a:rPr lang="en-US" sz="2400" dirty="0"/>
              <a:t> Iberia in Guatemala, which is approaching a zero waste production process.</a:t>
            </a:r>
            <a:endParaRPr lang="es-SV" sz="2400" dirty="0"/>
          </a:p>
          <a:p>
            <a:pPr lvl="0">
              <a:buFont typeface="Wingdings" pitchFamily="2" charset="2"/>
              <a:buChar char="ü"/>
            </a:pPr>
            <a:r>
              <a:rPr lang="en-US" sz="2400" dirty="0"/>
              <a:t>The work of the International Expert Group on ESM of Hazardous Wastes and Other Wastes of the Basel Convention and the different products that are under its preparation.</a:t>
            </a:r>
            <a:endParaRPr lang="es-SV" sz="2400" dirty="0"/>
          </a:p>
          <a:p>
            <a:pPr lvl="0">
              <a:buFont typeface="Wingdings" pitchFamily="2" charset="2"/>
              <a:buChar char="ü"/>
            </a:pPr>
            <a:endParaRPr lang="es-SV"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524315"/>
          </a:xfrm>
          <a:prstGeom prst="rect">
            <a:avLst/>
          </a:prstGeom>
          <a:noFill/>
        </p:spPr>
        <p:txBody>
          <a:bodyPr wrap="square" rtlCol="0">
            <a:spAutoFit/>
          </a:bodyPr>
          <a:lstStyle/>
          <a:p>
            <a:r>
              <a:rPr lang="en-US" sz="2400" dirty="0"/>
              <a:t>As a result of this workshop:</a:t>
            </a:r>
            <a:endParaRPr lang="es-SV" sz="2400" dirty="0"/>
          </a:p>
          <a:p>
            <a:pPr>
              <a:buFont typeface="Wingdings" pitchFamily="2" charset="2"/>
              <a:buChar char="ü"/>
            </a:pPr>
            <a:r>
              <a:rPr lang="en-US" sz="2000" dirty="0"/>
              <a:t> </a:t>
            </a:r>
            <a:r>
              <a:rPr lang="en-US" sz="2200" dirty="0" smtClean="0"/>
              <a:t>Mexico </a:t>
            </a:r>
            <a:r>
              <a:rPr lang="en-US" sz="2200" dirty="0"/>
              <a:t>announced its decision to join the Central American and the Dominican Republic initiative of a 5 year program (2016-2020) on ESM of chemicals and Hazardous Wastes, and to jointly prepare proposals to be submitted before GEF and other multilateral and bilateral </a:t>
            </a:r>
            <a:r>
              <a:rPr lang="en-US" sz="2200" dirty="0" smtClean="0"/>
              <a:t>donors.</a:t>
            </a:r>
            <a:endParaRPr lang="es-SV" sz="2200" dirty="0" smtClean="0"/>
          </a:p>
          <a:p>
            <a:pPr>
              <a:buFont typeface="Wingdings" pitchFamily="2" charset="2"/>
              <a:buChar char="ü"/>
            </a:pPr>
            <a:r>
              <a:rPr lang="en-US" sz="2200" dirty="0" smtClean="0"/>
              <a:t>Mexico </a:t>
            </a:r>
            <a:r>
              <a:rPr lang="en-US" sz="2200" dirty="0"/>
              <a:t>announced its decision to apply the Basel Convention in terms of not allowing the exportation of hazardous wastes that have ESM facilities in Mexico, and also its aim to facilitate the set up a refinery which could extract precious metals from WEEE from Mexico and from Latin America and the Caribbean, thus opening an important option for ESM of </a:t>
            </a:r>
            <a:r>
              <a:rPr lang="en-US" sz="2200" dirty="0" smtClean="0"/>
              <a:t>WEEE.</a:t>
            </a:r>
            <a:endParaRPr lang="es-SV" sz="2200" dirty="0" smtClean="0"/>
          </a:p>
          <a:p>
            <a:pPr>
              <a:buFont typeface="Wingdings" pitchFamily="2" charset="2"/>
              <a:buChar char="ü"/>
            </a:pPr>
            <a:r>
              <a:rPr lang="en-US" sz="2200" dirty="0" smtClean="0"/>
              <a:t>All </a:t>
            </a:r>
            <a:r>
              <a:rPr lang="en-US" sz="2200" dirty="0"/>
              <a:t>participating countries agreed to formalize this important ESM partnership at the Triple COP next May, </a:t>
            </a:r>
            <a:r>
              <a:rPr lang="en-US" sz="2200" dirty="0" smtClean="0"/>
              <a:t>2015.</a:t>
            </a:r>
            <a:endParaRPr lang="es-SV" sz="2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862870"/>
          </a:xfrm>
          <a:prstGeom prst="rect">
            <a:avLst/>
          </a:prstGeom>
          <a:noFill/>
        </p:spPr>
        <p:txBody>
          <a:bodyPr wrap="square" rtlCol="0">
            <a:spAutoFit/>
          </a:bodyPr>
          <a:lstStyle/>
          <a:p>
            <a:r>
              <a:rPr lang="en-US" sz="2400" dirty="0"/>
              <a:t>As a result of this workshop:</a:t>
            </a:r>
            <a:endParaRPr lang="es-SV" sz="2400" dirty="0"/>
          </a:p>
          <a:p>
            <a:pPr>
              <a:buFont typeface="Wingdings" pitchFamily="2" charset="2"/>
              <a:buChar char="ü"/>
            </a:pPr>
            <a:r>
              <a:rPr lang="en-US" sz="2200" dirty="0" smtClean="0"/>
              <a:t>A </a:t>
            </a:r>
            <a:r>
              <a:rPr lang="en-US" sz="2200" dirty="0"/>
              <a:t>draft profile for a 2016-2020 Program on ESM of Chemicals and Hazardous Wastes and other Wastes was formulated, which intends to make use among others of the products of the International Expert Group on ESM of Hazardous Wastes and Other Wastes of the Basel Convention. This program will be implemented under the coordination of BCRC-CAM, with leadership roles by each country on specific issues and with workshop and project activities implemented with an appropriate geographical distribution, so that all countries are benefitted by this </a:t>
            </a:r>
            <a:r>
              <a:rPr lang="en-US" sz="2200" dirty="0" smtClean="0"/>
              <a:t>program.</a:t>
            </a:r>
          </a:p>
          <a:p>
            <a:pPr>
              <a:buFont typeface="Wingdings" pitchFamily="2" charset="2"/>
              <a:buChar char="ü"/>
            </a:pPr>
            <a:r>
              <a:rPr lang="en-US" sz="2200" dirty="0" smtClean="0"/>
              <a:t>BCRC-CAM </a:t>
            </a:r>
            <a:r>
              <a:rPr lang="en-US" sz="2200" dirty="0"/>
              <a:t>shared that the Ministry of Environment of Japan is interested in co-financing such a program as long as it is implemented under the umbrella of the International Expert Group on ESM of the Basel Convention. </a:t>
            </a:r>
            <a:endParaRPr lang="es-SV" sz="2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862870"/>
          </a:xfrm>
          <a:prstGeom prst="rect">
            <a:avLst/>
          </a:prstGeom>
          <a:noFill/>
        </p:spPr>
        <p:txBody>
          <a:bodyPr wrap="square" rtlCol="0">
            <a:spAutoFit/>
          </a:bodyPr>
          <a:lstStyle/>
          <a:p>
            <a:r>
              <a:rPr lang="en-US" sz="2400" dirty="0"/>
              <a:t>As a result of this workshop:</a:t>
            </a:r>
            <a:endParaRPr lang="es-SV" sz="2400" dirty="0"/>
          </a:p>
          <a:p>
            <a:pPr>
              <a:buFont typeface="Wingdings" pitchFamily="2" charset="2"/>
              <a:buChar char="ü"/>
            </a:pPr>
            <a:r>
              <a:rPr lang="en-US" sz="2200" dirty="0" smtClean="0"/>
              <a:t>A </a:t>
            </a:r>
            <a:r>
              <a:rPr lang="en-US" sz="2200" dirty="0"/>
              <a:t>draft profile for a 2016-2020 Program on ESM of Chemicals and Hazardous Wastes and other Wastes was formulated, which intends to make use among others of the products of the International Expert Group on ESM of Hazardous Wastes and Other Wastes of the Basel Convention. This program will be implemented under the coordination of BCRC-CAM, with leadership roles by each country on specific issues and with workshop and project activities implemented with an appropriate geographical distribution, so that all countries are benefitted by this </a:t>
            </a:r>
            <a:r>
              <a:rPr lang="en-US" sz="2200" dirty="0" smtClean="0"/>
              <a:t>program.</a:t>
            </a:r>
          </a:p>
          <a:p>
            <a:pPr>
              <a:buFont typeface="Wingdings" pitchFamily="2" charset="2"/>
              <a:buChar char="ü"/>
            </a:pPr>
            <a:r>
              <a:rPr lang="en-US" sz="2200" dirty="0" smtClean="0"/>
              <a:t>BCRC-CAM </a:t>
            </a:r>
            <a:r>
              <a:rPr lang="en-US" sz="2200" dirty="0"/>
              <a:t>shared that the Ministry of Environment of Japan is interested in co-financing such a program as long as it is implemented under the umbrella of the International Expert Group on ESM of the Basel Convention. </a:t>
            </a:r>
            <a:endParaRPr lang="es-SV" sz="2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524315"/>
          </a:xfrm>
          <a:prstGeom prst="rect">
            <a:avLst/>
          </a:prstGeom>
          <a:noFill/>
        </p:spPr>
        <p:txBody>
          <a:bodyPr wrap="square" rtlCol="0">
            <a:spAutoFit/>
          </a:bodyPr>
          <a:lstStyle/>
          <a:p>
            <a:r>
              <a:rPr lang="en-US" sz="2400" dirty="0"/>
              <a:t>As a result of this workshop:</a:t>
            </a:r>
            <a:endParaRPr lang="es-SV" sz="2400" dirty="0"/>
          </a:p>
          <a:p>
            <a:pPr>
              <a:buFont typeface="Wingdings" pitchFamily="2" charset="2"/>
              <a:buChar char="ü"/>
            </a:pPr>
            <a:r>
              <a:rPr lang="en-US" sz="2200" dirty="0" smtClean="0"/>
              <a:t>There </a:t>
            </a:r>
            <a:r>
              <a:rPr lang="en-US" sz="2200" dirty="0"/>
              <a:t>was agreement among the participating countries that while a full project formulation is under way during 2015 on the 2016-2020 Program for ESM of Chemicals and Hazardous Wastes and Other Wastes for Central America-the Dominican Republic and Mexico, this sub-region concentrates on two issues: a) the formulation of a proposal for setting up a waste exchange system, which facilitates the material recovery and the valorization of waste, tapping into the opportunity that Mexico is already in the process of designing a waste exchange system; and b) South –South Cooperation among different countries of the sub-region. BCRC-CAM and Mexico will prepare draft TOR for these two activities and will explore financing possibilities with international, bilateral and regional donors, including the private </a:t>
            </a:r>
            <a:r>
              <a:rPr lang="en-US" sz="2200" dirty="0" smtClean="0"/>
              <a:t>sector.</a:t>
            </a:r>
            <a:endParaRPr lang="es-SV" sz="2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3816429"/>
          </a:xfrm>
          <a:prstGeom prst="rect">
            <a:avLst/>
          </a:prstGeom>
          <a:noFill/>
        </p:spPr>
        <p:txBody>
          <a:bodyPr wrap="square" rtlCol="0">
            <a:spAutoFit/>
          </a:bodyPr>
          <a:lstStyle/>
          <a:p>
            <a:r>
              <a:rPr lang="en-US" sz="2400" dirty="0"/>
              <a:t>As a result of this workshop:</a:t>
            </a:r>
            <a:endParaRPr lang="es-SV" sz="2400" dirty="0"/>
          </a:p>
          <a:p>
            <a:pPr>
              <a:buFont typeface="Wingdings" pitchFamily="2" charset="2"/>
              <a:buChar char="ü"/>
            </a:pPr>
            <a:r>
              <a:rPr lang="en-US" sz="2200" dirty="0" smtClean="0"/>
              <a:t>BCRC-South </a:t>
            </a:r>
            <a:r>
              <a:rPr lang="en-US" sz="2200" dirty="0"/>
              <a:t>America announced that they will promote among its countries a similar synergistic 5 year ESM </a:t>
            </a:r>
            <a:r>
              <a:rPr lang="en-US" sz="2200" dirty="0" smtClean="0"/>
              <a:t>initiative.</a:t>
            </a:r>
            <a:endParaRPr lang="es-SV" sz="2200" dirty="0" smtClean="0"/>
          </a:p>
          <a:p>
            <a:pPr>
              <a:buFont typeface="Wingdings" pitchFamily="2" charset="2"/>
              <a:buChar char="ü"/>
            </a:pPr>
            <a:r>
              <a:rPr lang="en-US" sz="2200" dirty="0" smtClean="0"/>
              <a:t>A </a:t>
            </a:r>
            <a:r>
              <a:rPr lang="en-US" sz="2200" dirty="0"/>
              <a:t>recommendation was made by BCRC-CAM and Alberto Capra to allow </a:t>
            </a:r>
            <a:r>
              <a:rPr lang="en-US" sz="2200" dirty="0" err="1"/>
              <a:t>Acumuladores</a:t>
            </a:r>
            <a:r>
              <a:rPr lang="en-US" sz="2200" dirty="0"/>
              <a:t> Iberia to share its ESM and Cleaner Production almost zero waste ULAB recycling process, at the Konstanz meeting, which resulted in </a:t>
            </a:r>
            <a:r>
              <a:rPr lang="en-US" sz="2200" dirty="0" err="1"/>
              <a:t>Acumuladores</a:t>
            </a:r>
            <a:r>
              <a:rPr lang="en-US" sz="2200" dirty="0"/>
              <a:t> Iberia invitation to share this innovative process with the International Expert Group on ESM of Hazardous Wastes and Other Wastes of the Basel Convention, next January 21-23, 2014.</a:t>
            </a:r>
            <a:endParaRPr lang="es-SV" sz="2200" dirty="0"/>
          </a:p>
          <a:p>
            <a:pPr lvl="0"/>
            <a:endParaRPr lang="es-SV"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708981"/>
          </a:xfrm>
          <a:prstGeom prst="rect">
            <a:avLst/>
          </a:prstGeom>
          <a:noFill/>
        </p:spPr>
        <p:txBody>
          <a:bodyPr wrap="square" rtlCol="0">
            <a:spAutoFit/>
          </a:bodyPr>
          <a:lstStyle/>
          <a:p>
            <a:pPr lvl="0"/>
            <a:r>
              <a:rPr lang="en-US" sz="2400" dirty="0" smtClean="0"/>
              <a:t>6) Preparation </a:t>
            </a:r>
            <a:r>
              <a:rPr lang="en-US" sz="2400" dirty="0"/>
              <a:t>of a Profile for a 5 year program on ESM of Chemicals and Hazardous Wastes and Other Wastes in Central America.</a:t>
            </a:r>
            <a:endParaRPr lang="es-SV" sz="2400" dirty="0"/>
          </a:p>
          <a:p>
            <a:r>
              <a:rPr lang="en-US" sz="2000" dirty="0"/>
              <a:t> </a:t>
            </a:r>
            <a:endParaRPr lang="es-SV" sz="2000" dirty="0"/>
          </a:p>
          <a:p>
            <a:r>
              <a:rPr lang="en-US" sz="2400" dirty="0" smtClean="0"/>
              <a:t>A draft </a:t>
            </a:r>
            <a:r>
              <a:rPr lang="en-US" sz="2400" dirty="0"/>
              <a:t>profile for a 2016-2020 Program on ESM of Chemicals and Hazardous Wastes and Other Wastes was formulated in the Mexican December workshop and is being revised by the participants, expecting a final version before the end of January 2014</a:t>
            </a:r>
            <a:r>
              <a:rPr lang="en-US" sz="2400" dirty="0" smtClean="0"/>
              <a:t>.</a:t>
            </a:r>
          </a:p>
          <a:p>
            <a:endParaRPr lang="en-US" sz="2400" dirty="0"/>
          </a:p>
          <a:p>
            <a:r>
              <a:rPr lang="en-US" sz="2400" dirty="0" smtClean="0"/>
              <a:t>The project is expected to be finalized by 1</a:t>
            </a:r>
            <a:r>
              <a:rPr lang="en-US" sz="2400" baseline="30000" dirty="0" smtClean="0"/>
              <a:t>st</a:t>
            </a:r>
            <a:r>
              <a:rPr lang="en-US" sz="2400" dirty="0" smtClean="0"/>
              <a:t> week of February.</a:t>
            </a:r>
            <a:endParaRPr lang="es-SV" sz="2400" dirty="0"/>
          </a:p>
          <a:p>
            <a:r>
              <a:rPr lang="en-US" sz="2000" dirty="0"/>
              <a:t> </a:t>
            </a:r>
            <a:endParaRPr lang="es-SV" sz="2000" dirty="0"/>
          </a:p>
          <a:p>
            <a:pPr lvl="0"/>
            <a:endParaRPr lang="es-SV"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3416320"/>
          </a:xfrm>
          <a:prstGeom prst="rect">
            <a:avLst/>
          </a:prstGeom>
          <a:noFill/>
        </p:spPr>
        <p:txBody>
          <a:bodyPr wrap="square" rtlCol="0">
            <a:spAutoFit/>
          </a:bodyPr>
          <a:lstStyle/>
          <a:p>
            <a:pPr lvl="0" algn="ctr"/>
            <a:r>
              <a:rPr lang="es-SV" sz="3600" dirty="0" smtClean="0"/>
              <a:t>Miguel Araujo</a:t>
            </a:r>
          </a:p>
          <a:p>
            <a:pPr lvl="0" algn="ctr"/>
            <a:r>
              <a:rPr lang="es-SV" sz="3600" dirty="0" err="1" smtClean="0"/>
              <a:t>Skype</a:t>
            </a:r>
            <a:r>
              <a:rPr lang="es-SV" sz="3600" dirty="0" smtClean="0"/>
              <a:t> </a:t>
            </a:r>
            <a:r>
              <a:rPr lang="es-SV" sz="3600" dirty="0" err="1" smtClean="0"/>
              <a:t>miguelearaujop</a:t>
            </a:r>
            <a:endParaRPr lang="es-SV" sz="3600" dirty="0" smtClean="0"/>
          </a:p>
          <a:p>
            <a:pPr lvl="0" algn="ctr"/>
            <a:r>
              <a:rPr lang="es-SV" sz="3600" dirty="0" smtClean="0"/>
              <a:t>Email: </a:t>
            </a:r>
            <a:r>
              <a:rPr lang="es-SV" sz="3600" dirty="0" smtClean="0">
                <a:hlinkClick r:id="rId3"/>
              </a:rPr>
              <a:t>miguelearaujop@yahoo.com</a:t>
            </a:r>
            <a:endParaRPr lang="es-SV" sz="3600" dirty="0" smtClean="0"/>
          </a:p>
          <a:p>
            <a:pPr lvl="0" algn="ctr"/>
            <a:r>
              <a:rPr lang="es-SV" sz="3600" dirty="0" smtClean="0"/>
              <a:t>Tel: +503 2248 8990</a:t>
            </a:r>
          </a:p>
          <a:p>
            <a:pPr lvl="0" algn="ctr"/>
            <a:r>
              <a:rPr lang="es-SV" sz="3600" dirty="0" err="1" smtClean="0"/>
              <a:t>Mob</a:t>
            </a:r>
            <a:r>
              <a:rPr lang="es-SV" sz="3600" dirty="0" smtClean="0"/>
              <a:t>:+ 503 7701 1681</a:t>
            </a:r>
          </a:p>
          <a:p>
            <a:pPr lvl="0" algn="ctr"/>
            <a:r>
              <a:rPr lang="es-SV" sz="3600" dirty="0" err="1" smtClean="0"/>
              <a:t>Thank</a:t>
            </a:r>
            <a:r>
              <a:rPr lang="es-SV" sz="3600" dirty="0" smtClean="0"/>
              <a:t> </a:t>
            </a:r>
            <a:r>
              <a:rPr lang="es-SV" sz="3600" dirty="0" err="1" smtClean="0"/>
              <a:t>You</a:t>
            </a:r>
            <a:r>
              <a:rPr lang="es-SV" sz="36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724370"/>
          </a:xfrm>
          <a:prstGeom prst="rect">
            <a:avLst/>
          </a:prstGeom>
          <a:noFill/>
        </p:spPr>
        <p:txBody>
          <a:bodyPr wrap="square" rtlCol="0">
            <a:spAutoFit/>
          </a:bodyPr>
          <a:lstStyle/>
          <a:p>
            <a:r>
              <a:rPr lang="en-US" sz="2600" dirty="0" smtClean="0"/>
              <a:t>The </a:t>
            </a:r>
            <a:r>
              <a:rPr lang="en-US" sz="2600" dirty="0"/>
              <a:t>project includes several products:</a:t>
            </a:r>
            <a:endParaRPr lang="es-SV" sz="2600" dirty="0"/>
          </a:p>
          <a:p>
            <a:pPr lvl="0">
              <a:buFont typeface="Arial" pitchFamily="34" charset="0"/>
              <a:buChar char="•"/>
            </a:pPr>
            <a:r>
              <a:rPr lang="en-US" sz="2500" dirty="0"/>
              <a:t>Assessment on ESM of Hazardous Wastes and Other Wastes in Central America.</a:t>
            </a:r>
            <a:endParaRPr lang="es-SV" sz="2500" dirty="0"/>
          </a:p>
          <a:p>
            <a:pPr lvl="0">
              <a:buFont typeface="Arial" pitchFamily="34" charset="0"/>
              <a:buChar char="•"/>
            </a:pPr>
            <a:r>
              <a:rPr lang="en-US" sz="2500" dirty="0"/>
              <a:t>Study tour to BCRC-China to learn from ESM of CRT advances</a:t>
            </a:r>
            <a:endParaRPr lang="es-SV" sz="2500" dirty="0"/>
          </a:p>
          <a:p>
            <a:pPr lvl="0">
              <a:buFont typeface="Arial" pitchFamily="34" charset="0"/>
              <a:buChar char="•"/>
            </a:pPr>
            <a:r>
              <a:rPr lang="en-US" sz="2500" dirty="0"/>
              <a:t>Protocols and feasibility on the ESM treatment of CRT in a ULAB recycling facility in Guatemala (</a:t>
            </a:r>
            <a:r>
              <a:rPr lang="en-US" sz="2500" dirty="0" err="1"/>
              <a:t>Acumuladores</a:t>
            </a:r>
            <a:r>
              <a:rPr lang="en-US" sz="2500" dirty="0"/>
              <a:t> Iberia).</a:t>
            </a:r>
            <a:endParaRPr lang="es-SV" sz="2500" dirty="0"/>
          </a:p>
          <a:p>
            <a:pPr lvl="0">
              <a:buFont typeface="Arial" pitchFamily="34" charset="0"/>
              <a:buChar char="•"/>
            </a:pPr>
            <a:r>
              <a:rPr lang="en-US" sz="2500" dirty="0"/>
              <a:t>Side event at OEWG9</a:t>
            </a:r>
            <a:endParaRPr lang="es-SV" sz="2500" dirty="0"/>
          </a:p>
          <a:p>
            <a:pPr lvl="0">
              <a:buFont typeface="Arial" pitchFamily="34" charset="0"/>
              <a:buChar char="•"/>
            </a:pPr>
            <a:r>
              <a:rPr lang="en-US" sz="2500" dirty="0"/>
              <a:t>Organization of a Regional Experience Exchange and Training Workshop in México.</a:t>
            </a:r>
            <a:endParaRPr lang="es-SV" sz="2500" dirty="0"/>
          </a:p>
          <a:p>
            <a:pPr lvl="0">
              <a:buFont typeface="Arial" pitchFamily="34" charset="0"/>
              <a:buChar char="•"/>
            </a:pPr>
            <a:r>
              <a:rPr lang="en-US" sz="2500" dirty="0"/>
              <a:t>Preparation of a Profile for a 5 year program on ESM of Chemicals and Hazardous Wastes and Other Wastes in Central </a:t>
            </a:r>
            <a:r>
              <a:rPr lang="en-US" sz="2500" dirty="0" smtClean="0"/>
              <a:t>America.</a:t>
            </a:r>
            <a:endParaRPr lang="es-SV" sz="25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616648"/>
          </a:xfrm>
          <a:prstGeom prst="rect">
            <a:avLst/>
          </a:prstGeom>
          <a:noFill/>
        </p:spPr>
        <p:txBody>
          <a:bodyPr wrap="square" rtlCol="0">
            <a:spAutoFit/>
          </a:bodyPr>
          <a:lstStyle/>
          <a:p>
            <a:pPr lvl="0"/>
            <a:r>
              <a:rPr lang="en-US" sz="2300" dirty="0" smtClean="0"/>
              <a:t>1) Assessment on ESM of Hazardous Wastes and Other Wastes in Central America:</a:t>
            </a:r>
          </a:p>
          <a:p>
            <a:pPr>
              <a:buFont typeface="Wingdings" pitchFamily="2" charset="2"/>
              <a:buChar char="ü"/>
            </a:pPr>
            <a:r>
              <a:rPr lang="en-US" sz="2300" dirty="0"/>
              <a:t>An instrument to gather information with a life cycle approach</a:t>
            </a:r>
            <a:r>
              <a:rPr lang="en-US" sz="2300" dirty="0" smtClean="0"/>
              <a:t>,, </a:t>
            </a:r>
            <a:r>
              <a:rPr lang="en-US" sz="2300" dirty="0"/>
              <a:t>was developed by BCRC-CAM and has been filled by El Salvador, Guatemala</a:t>
            </a:r>
            <a:r>
              <a:rPr lang="en-US" sz="2300" dirty="0" smtClean="0"/>
              <a:t>, </a:t>
            </a:r>
            <a:r>
              <a:rPr lang="en-US" sz="2300" dirty="0" err="1" smtClean="0"/>
              <a:t>Belice</a:t>
            </a:r>
            <a:r>
              <a:rPr lang="en-US" sz="2300" smtClean="0"/>
              <a:t>, </a:t>
            </a:r>
            <a:r>
              <a:rPr lang="en-US" sz="2300" dirty="0"/>
              <a:t>Honduras, the Dominican Republic, </a:t>
            </a:r>
            <a:r>
              <a:rPr lang="en-US" sz="2300" dirty="0" smtClean="0"/>
              <a:t>Mexico and </a:t>
            </a:r>
            <a:r>
              <a:rPr lang="en-US" sz="2300" dirty="0"/>
              <a:t>Costa </a:t>
            </a:r>
            <a:r>
              <a:rPr lang="en-US" sz="2300" dirty="0" smtClean="0"/>
              <a:t>Rica </a:t>
            </a:r>
            <a:r>
              <a:rPr lang="en-US" sz="2400" dirty="0" smtClean="0"/>
              <a:t>(</a:t>
            </a:r>
            <a:r>
              <a:rPr lang="en-US" sz="2000" dirty="0" smtClean="0"/>
              <a:t>Nicaragua </a:t>
            </a:r>
            <a:r>
              <a:rPr lang="en-US" sz="2000" dirty="0"/>
              <a:t>and Panama are in the process of sending it in the coming days so as to finalize the assessment of the Central America-the Dominican Republic and Mexico </a:t>
            </a:r>
            <a:r>
              <a:rPr lang="en-US" sz="2000" dirty="0" err="1"/>
              <a:t>subregion</a:t>
            </a:r>
            <a:r>
              <a:rPr lang="en-US" sz="2000" dirty="0" smtClean="0"/>
              <a:t>.)</a:t>
            </a:r>
            <a:endParaRPr lang="es-SV" sz="2400" dirty="0"/>
          </a:p>
          <a:p>
            <a:pPr>
              <a:buFont typeface="Wingdings" pitchFamily="2" charset="2"/>
              <a:buChar char="ü"/>
            </a:pPr>
            <a:r>
              <a:rPr lang="en-US" sz="2300" dirty="0"/>
              <a:t>BCRC-South America, which participated in the Mexican workshop is also evaluating having it filled for several South American countries.</a:t>
            </a:r>
            <a:endParaRPr lang="es-SV" sz="2300" dirty="0"/>
          </a:p>
          <a:p>
            <a:pPr>
              <a:buFont typeface="Wingdings" pitchFamily="2" charset="2"/>
              <a:buChar char="ü"/>
            </a:pPr>
            <a:r>
              <a:rPr lang="en-US" sz="2300" dirty="0" smtClean="0"/>
              <a:t>Thus, </a:t>
            </a:r>
            <a:r>
              <a:rPr lang="en-US" sz="2300" dirty="0"/>
              <a:t>the original aim of Central America coverage has been exceeded and the value of the assessment has increased significantly</a:t>
            </a:r>
            <a:r>
              <a:rPr lang="en-US" sz="2300" dirty="0" smtClean="0"/>
              <a:t>.</a:t>
            </a:r>
            <a:endParaRPr lang="es-SV" sz="23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632037"/>
          </a:xfrm>
          <a:prstGeom prst="rect">
            <a:avLst/>
          </a:prstGeom>
          <a:noFill/>
        </p:spPr>
        <p:txBody>
          <a:bodyPr wrap="square" rtlCol="0">
            <a:spAutoFit/>
          </a:bodyPr>
          <a:lstStyle/>
          <a:p>
            <a:pPr lvl="0"/>
            <a:r>
              <a:rPr lang="en-US" sz="2500" dirty="0" smtClean="0"/>
              <a:t>2) Study </a:t>
            </a:r>
            <a:r>
              <a:rPr lang="en-US" sz="2500" dirty="0"/>
              <a:t>tour to BCRC-China to learn from ESM of CRT </a:t>
            </a:r>
            <a:r>
              <a:rPr lang="en-US" sz="2500" dirty="0" smtClean="0"/>
              <a:t>advances:</a:t>
            </a:r>
            <a:endParaRPr lang="es-SV" sz="2500" dirty="0"/>
          </a:p>
          <a:p>
            <a:pPr>
              <a:buFont typeface="Wingdings" pitchFamily="2" charset="2"/>
              <a:buChar char="ü"/>
            </a:pPr>
            <a:r>
              <a:rPr lang="en-US" sz="2000" dirty="0"/>
              <a:t> </a:t>
            </a:r>
            <a:r>
              <a:rPr lang="en-US" sz="2500" dirty="0" smtClean="0"/>
              <a:t>A </a:t>
            </a:r>
            <a:r>
              <a:rPr lang="en-US" sz="2500" dirty="0"/>
              <a:t>study tour was organized in July 2014, </a:t>
            </a:r>
            <a:r>
              <a:rPr lang="en-US" sz="2500" dirty="0" smtClean="0"/>
              <a:t>with support from BCRC-China </a:t>
            </a:r>
            <a:r>
              <a:rPr lang="en-US" sz="2500" dirty="0"/>
              <a:t>and </a:t>
            </a:r>
            <a:r>
              <a:rPr lang="en-US" sz="2500" dirty="0" smtClean="0"/>
              <a:t>contacts </a:t>
            </a:r>
            <a:r>
              <a:rPr lang="en-US" sz="2500" dirty="0"/>
              <a:t>by BCRC-CAM partners (International Lead Management Centre (ILMC) and the Blacksmith Institute), and Prof. </a:t>
            </a:r>
            <a:r>
              <a:rPr lang="en-US" sz="2500" dirty="0" err="1"/>
              <a:t>Yeo</a:t>
            </a:r>
            <a:r>
              <a:rPr lang="en-US" sz="2500" dirty="0"/>
              <a:t> Lin, Director, Industrial Development Research Center, Zhejiang University, and Project Coordinator of the EU-China Heavy Metals Project, </a:t>
            </a:r>
            <a:r>
              <a:rPr lang="en-US" sz="2500" dirty="0" smtClean="0"/>
              <a:t>it </a:t>
            </a:r>
            <a:r>
              <a:rPr lang="en-US" sz="2500" dirty="0"/>
              <a:t>included visits to three CRT and E-waste treatment facilities in Beijing, </a:t>
            </a:r>
            <a:r>
              <a:rPr lang="en-US" sz="2500" dirty="0" smtClean="0"/>
              <a:t>and to </a:t>
            </a:r>
            <a:r>
              <a:rPr lang="en-US" sz="2500" dirty="0"/>
              <a:t>two Lead Acid Batteries manufactures in </a:t>
            </a:r>
            <a:r>
              <a:rPr lang="en-US" sz="2500" dirty="0" err="1"/>
              <a:t>Changxing</a:t>
            </a:r>
            <a:r>
              <a:rPr lang="en-US" sz="2500" dirty="0"/>
              <a:t>. Additionally, BCRC-China provided to BCRC-CAM three papers on ESM of CRT.</a:t>
            </a:r>
            <a:endParaRPr lang="es-SV" sz="2500" dirty="0"/>
          </a:p>
          <a:p>
            <a:endParaRPr lang="es-SV"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3754874"/>
          </a:xfrm>
          <a:prstGeom prst="rect">
            <a:avLst/>
          </a:prstGeom>
          <a:noFill/>
        </p:spPr>
        <p:txBody>
          <a:bodyPr wrap="square" rtlCol="0">
            <a:spAutoFit/>
          </a:bodyPr>
          <a:lstStyle/>
          <a:p>
            <a:pPr lvl="0"/>
            <a:r>
              <a:rPr lang="en-US" sz="2500" dirty="0" smtClean="0"/>
              <a:t>2) Study </a:t>
            </a:r>
            <a:r>
              <a:rPr lang="en-US" sz="2500" dirty="0"/>
              <a:t>tour to BCRC-China to learn from ESM of CRT </a:t>
            </a:r>
            <a:r>
              <a:rPr lang="en-US" sz="2500" dirty="0" smtClean="0"/>
              <a:t>advances:</a:t>
            </a:r>
            <a:endParaRPr lang="es-SV" sz="2500" dirty="0"/>
          </a:p>
          <a:p>
            <a:pPr>
              <a:buFont typeface="Wingdings" pitchFamily="2" charset="2"/>
              <a:buChar char="ü"/>
            </a:pPr>
            <a:r>
              <a:rPr lang="en-US" sz="2000" dirty="0"/>
              <a:t> </a:t>
            </a:r>
            <a:r>
              <a:rPr lang="en-US" sz="2400" dirty="0" smtClean="0"/>
              <a:t>This study tour was key in advancing the preparation of an ESM partnership between BCRC-CAM and BCRC-China, announced at the side event organized by the International Expert Group on ESM at OEWG9 which includes the following areas:</a:t>
            </a:r>
            <a:endParaRPr lang="es-SV" sz="2400" dirty="0" smtClean="0"/>
          </a:p>
          <a:p>
            <a:pPr lvl="1">
              <a:buFont typeface="Wingdings" pitchFamily="2" charset="2"/>
              <a:buChar char="§"/>
            </a:pPr>
            <a:r>
              <a:rPr lang="en-US" sz="2400" dirty="0" smtClean="0"/>
              <a:t>ESM of WEEE, including CRT treatment</a:t>
            </a:r>
            <a:endParaRPr lang="es-SV" sz="2400" dirty="0" smtClean="0"/>
          </a:p>
          <a:p>
            <a:pPr lvl="1">
              <a:buFont typeface="Wingdings" pitchFamily="2" charset="2"/>
              <a:buChar char="§"/>
            </a:pPr>
            <a:r>
              <a:rPr lang="en-US" sz="2400" dirty="0" smtClean="0"/>
              <a:t>ESM of ULAB</a:t>
            </a:r>
            <a:endParaRPr lang="es-SV" sz="2400" dirty="0" smtClean="0"/>
          </a:p>
          <a:p>
            <a:pPr lvl="1">
              <a:buFont typeface="Wingdings" pitchFamily="2" charset="2"/>
              <a:buChar char="§"/>
            </a:pPr>
            <a:r>
              <a:rPr lang="en-US" sz="2400" dirty="0" smtClean="0"/>
              <a:t>Co-processing of Hazardous Wastes on Cement Kilns</a:t>
            </a:r>
            <a:endParaRPr lang="es-SV" sz="2400" dirty="0" smtClean="0"/>
          </a:p>
          <a:p>
            <a:pPr>
              <a:buFont typeface="Wingdings" pitchFamily="2" charset="2"/>
              <a:buChar char="ü"/>
            </a:pPr>
            <a:endParaRPr lang="es-SV"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493538"/>
          </a:xfrm>
          <a:prstGeom prst="rect">
            <a:avLst/>
          </a:prstGeom>
          <a:noFill/>
        </p:spPr>
        <p:txBody>
          <a:bodyPr wrap="square" rtlCol="0">
            <a:spAutoFit/>
          </a:bodyPr>
          <a:lstStyle/>
          <a:p>
            <a:pPr lvl="0"/>
            <a:r>
              <a:rPr lang="en-US" sz="2500" dirty="0" smtClean="0"/>
              <a:t>2) Study </a:t>
            </a:r>
            <a:r>
              <a:rPr lang="en-US" sz="2500" dirty="0"/>
              <a:t>tour to BCRC-China to learn from ESM of CRT </a:t>
            </a:r>
            <a:r>
              <a:rPr lang="en-US" sz="2500" dirty="0" smtClean="0"/>
              <a:t>advances:</a:t>
            </a:r>
            <a:endParaRPr lang="es-SV" sz="2500" dirty="0"/>
          </a:p>
          <a:p>
            <a:pPr>
              <a:buFont typeface="Wingdings" pitchFamily="2" charset="2"/>
              <a:buChar char="ü"/>
            </a:pPr>
            <a:r>
              <a:rPr lang="en-US" sz="2300" dirty="0" smtClean="0"/>
              <a:t> </a:t>
            </a:r>
            <a:r>
              <a:rPr lang="en-US" sz="2400" dirty="0" smtClean="0"/>
              <a:t>It is projected that the BCRC-CAM and BCRC-China partnership will be signed at the Triple COP.</a:t>
            </a:r>
          </a:p>
          <a:p>
            <a:pPr>
              <a:buFont typeface="Wingdings" pitchFamily="2" charset="2"/>
              <a:buChar char="ü"/>
            </a:pPr>
            <a:r>
              <a:rPr lang="en-US" sz="2400" dirty="0" smtClean="0"/>
              <a:t>BCRC-South </a:t>
            </a:r>
            <a:r>
              <a:rPr lang="en-US" sz="2400" dirty="0"/>
              <a:t>America also announced at OEWG9 its interest to join this </a:t>
            </a:r>
            <a:r>
              <a:rPr lang="en-US" sz="2400" dirty="0" smtClean="0"/>
              <a:t>partnership.</a:t>
            </a:r>
            <a:endParaRPr lang="es-SV" sz="2400" dirty="0" smtClean="0"/>
          </a:p>
          <a:p>
            <a:pPr>
              <a:buFont typeface="Wingdings" pitchFamily="2" charset="2"/>
              <a:buChar char="ü"/>
            </a:pPr>
            <a:r>
              <a:rPr lang="en-US" sz="2400" dirty="0" smtClean="0"/>
              <a:t>Under </a:t>
            </a:r>
            <a:r>
              <a:rPr lang="en-US" sz="2400" dirty="0"/>
              <a:t>this effort, BCRC-CAM assisted Guatemala in its announcement at OEWG9 to lead the update of Basel Convention Technical Guidelines on ESM of ULAB. </a:t>
            </a:r>
            <a:r>
              <a:rPr lang="en-US" sz="2400" dirty="0" smtClean="0"/>
              <a:t>Mexico announce at the Mexican workshop that they will also join.</a:t>
            </a:r>
            <a:endParaRPr lang="es-SV" sz="2400" dirty="0"/>
          </a:p>
          <a:p>
            <a:pPr>
              <a:buFont typeface="Wingdings" pitchFamily="2" charset="2"/>
              <a:buChar char="ü"/>
            </a:pPr>
            <a:endParaRPr lang="es-SV" sz="2400" dirty="0" smtClean="0"/>
          </a:p>
          <a:p>
            <a:pPr>
              <a:buFont typeface="Wingdings" pitchFamily="2" charset="2"/>
              <a:buChar char="ü"/>
            </a:pPr>
            <a:endParaRPr lang="es-SV"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5386090"/>
          </a:xfrm>
          <a:prstGeom prst="rect">
            <a:avLst/>
          </a:prstGeom>
          <a:noFill/>
        </p:spPr>
        <p:txBody>
          <a:bodyPr wrap="square" rtlCol="0">
            <a:spAutoFit/>
          </a:bodyPr>
          <a:lstStyle/>
          <a:p>
            <a:r>
              <a:rPr lang="en-US" sz="2800" dirty="0" smtClean="0"/>
              <a:t>3)Protocols </a:t>
            </a:r>
            <a:r>
              <a:rPr lang="en-US" sz="2800" dirty="0"/>
              <a:t>and feasibility on the ESM treatment of CRT in a ULAB recycling facility in Guatemala (</a:t>
            </a:r>
            <a:r>
              <a:rPr lang="en-US" sz="2800" dirty="0" err="1"/>
              <a:t>Acumuladores</a:t>
            </a:r>
            <a:r>
              <a:rPr lang="en-US" sz="2800" dirty="0"/>
              <a:t> Iberia).</a:t>
            </a:r>
            <a:endParaRPr lang="es-SV" sz="2800" dirty="0"/>
          </a:p>
          <a:p>
            <a:pPr>
              <a:buFont typeface="Wingdings" pitchFamily="2" charset="2"/>
              <a:buChar char="ü"/>
            </a:pPr>
            <a:r>
              <a:rPr lang="es-SV" sz="2400" dirty="0" err="1" smtClean="0"/>
              <a:t>Doe</a:t>
            </a:r>
            <a:r>
              <a:rPr lang="es-SV" sz="2400" dirty="0" smtClean="0"/>
              <a:t> Ron </a:t>
            </a:r>
            <a:r>
              <a:rPr lang="es-SV" sz="2400" dirty="0" err="1" smtClean="0"/>
              <a:t>visit</a:t>
            </a:r>
            <a:r>
              <a:rPr lang="es-SV" sz="2400" dirty="0" smtClean="0"/>
              <a:t> </a:t>
            </a:r>
            <a:r>
              <a:rPr lang="es-SV" sz="2400" dirty="0" err="1" smtClean="0"/>
              <a:t>by</a:t>
            </a:r>
            <a:r>
              <a:rPr lang="es-SV" sz="2400" dirty="0" smtClean="0"/>
              <a:t> Acumuladores Iberia </a:t>
            </a:r>
            <a:r>
              <a:rPr lang="es-SV" sz="2400" dirty="0" err="1" smtClean="0"/>
              <a:t>on</a:t>
            </a:r>
            <a:r>
              <a:rPr lang="es-SV" sz="2400" dirty="0" smtClean="0"/>
              <a:t> </a:t>
            </a:r>
            <a:r>
              <a:rPr lang="es-SV" sz="2400" dirty="0" err="1" smtClean="0"/>
              <a:t>December</a:t>
            </a:r>
            <a:r>
              <a:rPr lang="es-SV" sz="2400" dirty="0" smtClean="0"/>
              <a:t> 3rd, 2013, at </a:t>
            </a:r>
            <a:r>
              <a:rPr lang="es-SV" sz="2400" dirty="0" err="1" smtClean="0"/>
              <a:t>their</a:t>
            </a:r>
            <a:r>
              <a:rPr lang="es-SV" sz="2400" dirty="0" smtClean="0"/>
              <a:t> </a:t>
            </a:r>
            <a:r>
              <a:rPr lang="es-SV" sz="2400" dirty="0" err="1" smtClean="0"/>
              <a:t>own</a:t>
            </a:r>
            <a:r>
              <a:rPr lang="es-SV" sz="2400" dirty="0" smtClean="0"/>
              <a:t> expense.</a:t>
            </a:r>
          </a:p>
          <a:p>
            <a:pPr>
              <a:buFont typeface="Wingdings" pitchFamily="2" charset="2"/>
              <a:buChar char="ü"/>
            </a:pPr>
            <a:r>
              <a:rPr lang="es-SV" sz="2400" dirty="0" smtClean="0"/>
              <a:t>China </a:t>
            </a:r>
            <a:r>
              <a:rPr lang="es-SV" sz="2400" dirty="0" err="1" smtClean="0"/>
              <a:t>Study</a:t>
            </a:r>
            <a:r>
              <a:rPr lang="es-SV" sz="2400" dirty="0" smtClean="0"/>
              <a:t> Tour in </a:t>
            </a:r>
            <a:r>
              <a:rPr lang="es-SV" sz="2400" dirty="0" err="1" smtClean="0"/>
              <a:t>July</a:t>
            </a:r>
            <a:r>
              <a:rPr lang="es-SV" sz="2400" dirty="0" smtClean="0"/>
              <a:t> 2014, </a:t>
            </a:r>
            <a:r>
              <a:rPr lang="es-SV" sz="2400" dirty="0" err="1" smtClean="0"/>
              <a:t>with</a:t>
            </a:r>
            <a:r>
              <a:rPr lang="es-SV" sz="2400" dirty="0" smtClean="0"/>
              <a:t> </a:t>
            </a:r>
            <a:r>
              <a:rPr lang="es-SV" sz="2400" dirty="0" err="1" smtClean="0"/>
              <a:t>participation</a:t>
            </a:r>
            <a:r>
              <a:rPr lang="es-SV" sz="2400" dirty="0" smtClean="0"/>
              <a:t> of  Luis </a:t>
            </a:r>
            <a:r>
              <a:rPr lang="es-SV" sz="2400" dirty="0" err="1" smtClean="0"/>
              <a:t>Marroquin</a:t>
            </a:r>
            <a:r>
              <a:rPr lang="es-SV" sz="2400" dirty="0" smtClean="0"/>
              <a:t>, </a:t>
            </a:r>
            <a:r>
              <a:rPr lang="es-SV" sz="2400" dirty="0" err="1" smtClean="0"/>
              <a:t>Plant</a:t>
            </a:r>
            <a:r>
              <a:rPr lang="es-SV" sz="2400" dirty="0" smtClean="0"/>
              <a:t> Manager of ESM and </a:t>
            </a:r>
            <a:r>
              <a:rPr lang="es-SV" sz="2400" dirty="0" err="1" smtClean="0"/>
              <a:t>Cleaner</a:t>
            </a:r>
            <a:r>
              <a:rPr lang="es-SV" sz="2400" dirty="0" smtClean="0"/>
              <a:t> </a:t>
            </a:r>
            <a:r>
              <a:rPr lang="es-SV" sz="2400" dirty="0" err="1" smtClean="0"/>
              <a:t>Production</a:t>
            </a:r>
            <a:r>
              <a:rPr lang="es-SV" sz="2400" dirty="0" smtClean="0"/>
              <a:t> ULAB </a:t>
            </a:r>
            <a:r>
              <a:rPr lang="es-SV" sz="2400" dirty="0" err="1" smtClean="0"/>
              <a:t>Recyling</a:t>
            </a:r>
            <a:r>
              <a:rPr lang="es-SV" sz="2400" dirty="0" smtClean="0"/>
              <a:t> </a:t>
            </a:r>
            <a:r>
              <a:rPr lang="es-SV" sz="2400" dirty="0" err="1" smtClean="0"/>
              <a:t>Plant</a:t>
            </a:r>
            <a:r>
              <a:rPr lang="es-SV" sz="2400" dirty="0" smtClean="0"/>
              <a:t> of Acumuladores Iberia, at </a:t>
            </a:r>
            <a:r>
              <a:rPr lang="es-SV" sz="2400" dirty="0" err="1" smtClean="0"/>
              <a:t>their</a:t>
            </a:r>
            <a:r>
              <a:rPr lang="es-SV" sz="2400" dirty="0" smtClean="0"/>
              <a:t> </a:t>
            </a:r>
            <a:r>
              <a:rPr lang="es-SV" sz="2400" dirty="0" err="1" smtClean="0"/>
              <a:t>own</a:t>
            </a:r>
            <a:r>
              <a:rPr lang="es-SV" sz="2400" dirty="0" smtClean="0"/>
              <a:t> expense.</a:t>
            </a:r>
          </a:p>
          <a:p>
            <a:pPr>
              <a:buFont typeface="Wingdings" pitchFamily="2" charset="2"/>
              <a:buChar char="ü"/>
            </a:pPr>
            <a:r>
              <a:rPr lang="es-SV" sz="2400" dirty="0" smtClean="0"/>
              <a:t>Luis and </a:t>
            </a:r>
            <a:r>
              <a:rPr lang="es-SV" sz="2400" dirty="0" err="1" smtClean="0"/>
              <a:t>his</a:t>
            </a:r>
            <a:r>
              <a:rPr lang="es-SV" sz="2400" dirty="0" smtClean="0"/>
              <a:t> </a:t>
            </a:r>
            <a:r>
              <a:rPr lang="es-SV" sz="2400" dirty="0" err="1" smtClean="0"/>
              <a:t>team</a:t>
            </a:r>
            <a:r>
              <a:rPr lang="es-SV" sz="2400" dirty="0" smtClean="0"/>
              <a:t> </a:t>
            </a:r>
            <a:r>
              <a:rPr lang="es-SV" sz="2400" dirty="0" err="1" smtClean="0"/>
              <a:t>have</a:t>
            </a:r>
            <a:r>
              <a:rPr lang="es-SV" sz="2400" dirty="0" smtClean="0"/>
              <a:t> </a:t>
            </a:r>
            <a:r>
              <a:rPr lang="es-SV" sz="2400" dirty="0" err="1" smtClean="0"/>
              <a:t>prepared</a:t>
            </a:r>
            <a:r>
              <a:rPr lang="es-SV" sz="2400" dirty="0" smtClean="0"/>
              <a:t> </a:t>
            </a:r>
            <a:r>
              <a:rPr lang="es-SV" sz="2400" dirty="0" err="1" smtClean="0"/>
              <a:t>draft</a:t>
            </a:r>
            <a:r>
              <a:rPr lang="es-SV" sz="2400" dirty="0" smtClean="0"/>
              <a:t> </a:t>
            </a:r>
            <a:r>
              <a:rPr lang="es-SV" sz="2400" dirty="0" err="1" smtClean="0"/>
              <a:t>protocols</a:t>
            </a:r>
            <a:r>
              <a:rPr lang="es-SV" sz="2400" dirty="0"/>
              <a:t> </a:t>
            </a:r>
            <a:r>
              <a:rPr lang="es-SV" sz="2400" dirty="0" err="1" smtClean="0"/>
              <a:t>on</a:t>
            </a:r>
            <a:r>
              <a:rPr lang="es-SV" sz="2400" dirty="0" smtClean="0"/>
              <a:t> CRT </a:t>
            </a:r>
            <a:r>
              <a:rPr lang="es-SV" sz="2400" dirty="0" err="1" smtClean="0"/>
              <a:t>component</a:t>
            </a:r>
            <a:r>
              <a:rPr lang="es-SV" sz="2400" dirty="0" smtClean="0"/>
              <a:t> </a:t>
            </a:r>
            <a:r>
              <a:rPr lang="es-SV" sz="2400" dirty="0" err="1" smtClean="0"/>
              <a:t>recovery</a:t>
            </a:r>
            <a:r>
              <a:rPr lang="es-SV" sz="2400" dirty="0" smtClean="0"/>
              <a:t>, </a:t>
            </a:r>
            <a:r>
              <a:rPr lang="es-SV" sz="2400" dirty="0" err="1" smtClean="0"/>
              <a:t>to</a:t>
            </a:r>
            <a:r>
              <a:rPr lang="es-SV" sz="2400" dirty="0" smtClean="0"/>
              <a:t> </a:t>
            </a:r>
            <a:r>
              <a:rPr lang="es-SV" sz="2400" dirty="0" err="1" smtClean="0"/>
              <a:t>be</a:t>
            </a:r>
            <a:r>
              <a:rPr lang="es-SV" sz="2400" dirty="0" smtClean="0"/>
              <a:t> </a:t>
            </a:r>
            <a:r>
              <a:rPr lang="es-SV" sz="2400" dirty="0" err="1" smtClean="0"/>
              <a:t>improved</a:t>
            </a:r>
            <a:r>
              <a:rPr lang="es-SV" sz="2400" dirty="0" smtClean="0"/>
              <a:t> at III Meeting of IEWG </a:t>
            </a:r>
            <a:r>
              <a:rPr lang="es-SV" sz="2400" dirty="0" err="1" smtClean="0"/>
              <a:t>on</a:t>
            </a:r>
            <a:r>
              <a:rPr lang="es-SV" sz="2400" dirty="0" smtClean="0"/>
              <a:t> ESM in </a:t>
            </a:r>
            <a:r>
              <a:rPr lang="es-SV" sz="2400" dirty="0" err="1" smtClean="0"/>
              <a:t>Konstanz</a:t>
            </a:r>
            <a:r>
              <a:rPr lang="es-SV" sz="2400" dirty="0" smtClean="0"/>
              <a:t>, </a:t>
            </a:r>
            <a:r>
              <a:rPr lang="es-SV" sz="2400" dirty="0" err="1" smtClean="0"/>
              <a:t>Germany</a:t>
            </a:r>
            <a:r>
              <a:rPr lang="es-SV" sz="2400" dirty="0" smtClean="0"/>
              <a:t>.</a:t>
            </a:r>
          </a:p>
          <a:p>
            <a:pPr>
              <a:buFont typeface="Wingdings" pitchFamily="2" charset="2"/>
              <a:buChar char="ü"/>
            </a:pPr>
            <a:endParaRPr lang="es-SV" sz="2400" dirty="0" smtClean="0"/>
          </a:p>
          <a:p>
            <a:pPr>
              <a:buFont typeface="Wingdings" pitchFamily="2" charset="2"/>
              <a:buChar char="ü"/>
            </a:pPr>
            <a:endParaRPr lang="es-SV" sz="2400" dirty="0" smtClean="0"/>
          </a:p>
          <a:p>
            <a:pPr>
              <a:buFont typeface="Wingdings" pitchFamily="2" charset="2"/>
              <a:buChar char="ü"/>
            </a:pPr>
            <a:endParaRPr lang="es-SV"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3785652"/>
          </a:xfrm>
          <a:prstGeom prst="rect">
            <a:avLst/>
          </a:prstGeom>
          <a:noFill/>
        </p:spPr>
        <p:txBody>
          <a:bodyPr wrap="square" rtlCol="0">
            <a:spAutoFit/>
          </a:bodyPr>
          <a:lstStyle/>
          <a:p>
            <a:r>
              <a:rPr lang="en-US" sz="2800" dirty="0"/>
              <a:t>4</a:t>
            </a:r>
            <a:r>
              <a:rPr lang="en-US" sz="2800" dirty="0" smtClean="0"/>
              <a:t>) Side event at OEWG9</a:t>
            </a:r>
          </a:p>
          <a:p>
            <a:pPr>
              <a:buFont typeface="Wingdings" pitchFamily="2" charset="2"/>
              <a:buChar char="ü"/>
            </a:pPr>
            <a:endParaRPr lang="es-SV" sz="2400" dirty="0" smtClean="0"/>
          </a:p>
          <a:p>
            <a:pPr>
              <a:buFont typeface="Wingdings" pitchFamily="2" charset="2"/>
              <a:buChar char="ü"/>
            </a:pPr>
            <a:r>
              <a:rPr lang="en-US" sz="2800" dirty="0"/>
              <a:t>BCRC-CAM offered its reserved side event spot to the International Expert Group on ESM of Hazardous Wastes and Other Wastes of the Basel Convention, which resulted in a successful sharing of the work of this important group, with presentations of its three pilot projects</a:t>
            </a:r>
            <a:r>
              <a:rPr lang="en-US" sz="2800" dirty="0" smtClean="0"/>
              <a:t>.</a:t>
            </a:r>
            <a:endParaRPr lang="es-SV" sz="2800" dirty="0" smtClean="0"/>
          </a:p>
          <a:p>
            <a:pPr>
              <a:buFont typeface="Wingdings" pitchFamily="2" charset="2"/>
              <a:buChar char="ü"/>
            </a:pPr>
            <a:endParaRPr lang="es-SV"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3 Marcador de contenido" descr="para presentacion FondoDiapos limpia.jpg"/>
          <p:cNvPicPr>
            <a:picLocks noGrp="1" noChangeAspect="1"/>
          </p:cNvPicPr>
          <p:nvPr>
            <p:ph idx="1"/>
          </p:nvPr>
        </p:nvPicPr>
        <p:blipFill>
          <a:blip r:embed="rId2" cstate="print"/>
          <a:stretch>
            <a:fillRect/>
          </a:stretch>
        </p:blipFill>
        <p:spPr>
          <a:xfrm>
            <a:off x="0" y="1"/>
            <a:ext cx="9144000" cy="6858000"/>
          </a:xfrm>
        </p:spPr>
      </p:pic>
      <p:sp>
        <p:nvSpPr>
          <p:cNvPr id="8" name="7 CuadroTexto"/>
          <p:cNvSpPr txBox="1"/>
          <p:nvPr/>
        </p:nvSpPr>
        <p:spPr>
          <a:xfrm>
            <a:off x="467544" y="332656"/>
            <a:ext cx="8208912" cy="738664"/>
          </a:xfrm>
          <a:prstGeom prst="rect">
            <a:avLst/>
          </a:prstGeom>
          <a:noFill/>
        </p:spPr>
        <p:txBody>
          <a:bodyPr wrap="square" rtlCol="0">
            <a:spAutoFit/>
          </a:bodyPr>
          <a:lstStyle/>
          <a:p>
            <a:pPr algn="ctr"/>
            <a:r>
              <a:rPr lang="en-US" sz="2100" dirty="0" smtClean="0"/>
              <a:t>Assessing the ESM status of hazardous wastes and other wastes, including waste electrical and electronic equipment, in Central America</a:t>
            </a:r>
            <a:endParaRPr lang="es-SV" sz="2100" dirty="0" smtClean="0"/>
          </a:p>
        </p:txBody>
      </p:sp>
      <p:sp>
        <p:nvSpPr>
          <p:cNvPr id="9" name="8 CuadroTexto"/>
          <p:cNvSpPr txBox="1"/>
          <p:nvPr/>
        </p:nvSpPr>
        <p:spPr>
          <a:xfrm>
            <a:off x="323528" y="1268760"/>
            <a:ext cx="8424936" cy="4739759"/>
          </a:xfrm>
          <a:prstGeom prst="rect">
            <a:avLst/>
          </a:prstGeom>
          <a:noFill/>
        </p:spPr>
        <p:txBody>
          <a:bodyPr wrap="square" rtlCol="0">
            <a:spAutoFit/>
          </a:bodyPr>
          <a:lstStyle/>
          <a:p>
            <a:pPr lvl="0"/>
            <a:r>
              <a:rPr lang="en-US" sz="2100" dirty="0" smtClean="0"/>
              <a:t>5) Organization </a:t>
            </a:r>
            <a:r>
              <a:rPr lang="en-US" sz="2100" dirty="0"/>
              <a:t>of a Regional Experience Exchange and Training Workshop in </a:t>
            </a:r>
            <a:r>
              <a:rPr lang="en-US" sz="2100" dirty="0" smtClean="0"/>
              <a:t>México.</a:t>
            </a:r>
            <a:endParaRPr lang="es-SV" sz="2100" dirty="0" smtClean="0"/>
          </a:p>
          <a:p>
            <a:pPr lvl="0">
              <a:buFont typeface="Wingdings" pitchFamily="2" charset="2"/>
              <a:buChar char="ü"/>
            </a:pPr>
            <a:r>
              <a:rPr lang="en-US" sz="2000" dirty="0" smtClean="0"/>
              <a:t>BCRC-CAM </a:t>
            </a:r>
            <a:r>
              <a:rPr lang="en-US" sz="2000" dirty="0"/>
              <a:t>organized jointly with </a:t>
            </a:r>
            <a:r>
              <a:rPr lang="en-US" sz="2000" dirty="0" smtClean="0"/>
              <a:t>SEMARNAT, </a:t>
            </a:r>
            <a:r>
              <a:rPr lang="en-US" sz="2000" dirty="0"/>
              <a:t>and with the technical support from Alberto Capra, Ministry of Environment of Argentina, and Co-Chair of the International Expert Group on ESM, the GEF, and BCRC-South America, a Regional Experience Exchange and Training Workshop on ESM of Chemicals and Hazardous </a:t>
            </a:r>
            <a:r>
              <a:rPr lang="en-US" sz="2000" dirty="0" smtClean="0"/>
              <a:t>Wastes, </a:t>
            </a:r>
            <a:r>
              <a:rPr lang="en-US" sz="2000" dirty="0"/>
              <a:t>which was held on December 1-3, 2014 in Mexico </a:t>
            </a:r>
            <a:r>
              <a:rPr lang="en-US" sz="2000" dirty="0" smtClean="0"/>
              <a:t>city.</a:t>
            </a:r>
            <a:endParaRPr lang="es-SV" sz="2000" dirty="0" smtClean="0"/>
          </a:p>
          <a:p>
            <a:pPr lvl="0">
              <a:buFont typeface="Wingdings" pitchFamily="2" charset="2"/>
              <a:buChar char="ü"/>
            </a:pPr>
            <a:r>
              <a:rPr lang="en-US" sz="2000" dirty="0" smtClean="0"/>
              <a:t>Participation </a:t>
            </a:r>
            <a:r>
              <a:rPr lang="en-US" sz="2000" dirty="0"/>
              <a:t>of 9 delegates from Basel and Stockholm Convention National Authorities from Central America (Guatemala, Costa Rica, Honduras, Nicaragua, Panama, </a:t>
            </a:r>
            <a:r>
              <a:rPr lang="en-US" sz="2000" dirty="0" err="1"/>
              <a:t>Belice</a:t>
            </a:r>
            <a:r>
              <a:rPr lang="en-US" sz="2000" dirty="0"/>
              <a:t>) and the Dominican Republic, as well as Alberto Capra mentioned above, </a:t>
            </a:r>
            <a:r>
              <a:rPr lang="en-US" sz="2000" dirty="0" err="1"/>
              <a:t>Micaela</a:t>
            </a:r>
            <a:r>
              <a:rPr lang="en-US" sz="2000" dirty="0"/>
              <a:t> </a:t>
            </a:r>
            <a:r>
              <a:rPr lang="en-US" sz="2000" dirty="0" err="1"/>
              <a:t>Bonafina</a:t>
            </a:r>
            <a:r>
              <a:rPr lang="en-US" sz="2000" dirty="0"/>
              <a:t> from BCRC-South America, </a:t>
            </a:r>
            <a:r>
              <a:rPr lang="en-US" sz="2000" dirty="0" err="1"/>
              <a:t>Lulwa</a:t>
            </a:r>
            <a:r>
              <a:rPr lang="en-US" sz="2000" dirty="0"/>
              <a:t> Ali from GEF, Luis Eduardo de Alba, Director of Hazardous Materials at the Mexican Ministry of Environment and Natural Resources, plus more than </a:t>
            </a:r>
            <a:r>
              <a:rPr lang="en-US" sz="2000" dirty="0" smtClean="0"/>
              <a:t>18 </a:t>
            </a:r>
            <a:r>
              <a:rPr lang="en-US" sz="2000" dirty="0"/>
              <a:t>delegates from Mexico’s public and private sector, NGOs and Academia. </a:t>
            </a:r>
            <a:endParaRPr lang="es-SV" sz="2000" dirty="0"/>
          </a:p>
          <a:p>
            <a:endParaRPr lang="es-SV"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486</TotalTime>
  <Words>1916</Words>
  <Application>Microsoft Office PowerPoint</Application>
  <PresentationFormat>Presentación en pantalla (4:3)</PresentationFormat>
  <Paragraphs>98</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Pilot Project “Assesment on ESM of Hazardous Wastes and Other Wastes</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Pilot Project “Assesment on ESM of Hazardous Wastes and Other Wastes</dc:title>
  <dc:creator>marn</dc:creator>
  <cp:lastModifiedBy>marn</cp:lastModifiedBy>
  <cp:revision>24</cp:revision>
  <dcterms:created xsi:type="dcterms:W3CDTF">2015-01-22T00:09:56Z</dcterms:created>
  <dcterms:modified xsi:type="dcterms:W3CDTF">2015-01-22T13:26:06Z</dcterms:modified>
</cp:coreProperties>
</file>